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576" r:id="rId2"/>
    <p:sldId id="664" r:id="rId3"/>
    <p:sldId id="667" r:id="rId4"/>
    <p:sldId id="666" r:id="rId5"/>
    <p:sldId id="615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976" autoAdjust="0"/>
    <p:restoredTop sz="80317" autoAdjust="0"/>
  </p:normalViewPr>
  <p:slideViewPr>
    <p:cSldViewPr snapToGrid="0" snapToObjects="1">
      <p:cViewPr>
        <p:scale>
          <a:sx n="70" d="100"/>
          <a:sy n="70" d="100"/>
        </p:scale>
        <p:origin x="1888" y="7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24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BE1668-1F18-0348-A118-AC892DFC51C6}" type="datetimeFigureOut">
              <a:rPr lang="en-US" smtClean="0"/>
              <a:t>2/4/20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F34FCE-393B-CA47-B653-8CEA2CF86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50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D6C2A43-E4A7-4352-83AC-644B5FC67B77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944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142C38A6-BCAB-49C6-8B67-3A7416FB9D78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92988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142C38A6-BCAB-49C6-8B67-3A7416FB9D78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95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213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45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91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241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477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250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0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28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34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21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8772F-9B1E-AA4D-9BB5-DC6168167914}" type="datetimeFigureOut">
              <a:rPr lang="en-US" smtClean="0"/>
              <a:t>2/4/20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9C30C0-0D9C-614B-A7D6-64815AB07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29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Box 3"/>
          <p:cNvSpPr txBox="1">
            <a:spLocks noChangeArrowheads="1"/>
          </p:cNvSpPr>
          <p:nvPr/>
        </p:nvSpPr>
        <p:spPr bwMode="auto">
          <a:xfrm>
            <a:off x="1" y="409222"/>
            <a:ext cx="91440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000099"/>
                </a:solidFill>
                <a:latin typeface="Gill Sans"/>
                <a:cs typeface="Gill Sans"/>
              </a:rPr>
              <a:t>Exploring genome-wide organization of chromatin structure by ChIP-seq</a:t>
            </a:r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1675" y="3104907"/>
            <a:ext cx="2660650" cy="88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157" y="3993907"/>
            <a:ext cx="8607777" cy="2643614"/>
          </a:xfrm>
          <a:prstGeom prst="rect">
            <a:avLst/>
          </a:prstGeom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739FA471-A91F-CD47-B729-6ABF7840CE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486440"/>
            <a:ext cx="9144001" cy="2205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59" tIns="44436" rIns="90459" bIns="44436"/>
          <a:lstStyle/>
          <a:p>
            <a:pPr algn="ctr" eaLnBrk="0" hangingPunct="0">
              <a:spcBef>
                <a:spcPct val="20000"/>
              </a:spcBef>
              <a:spcAft>
                <a:spcPts val="1200"/>
              </a:spcAft>
              <a:buClr>
                <a:srgbClr val="000099"/>
              </a:buClr>
              <a:buFont typeface="Wingdings" pitchFamily="2" charset="2"/>
              <a:buNone/>
            </a:pPr>
            <a:r>
              <a:rPr lang="en-US" sz="2800" b="1" dirty="0">
                <a:latin typeface="Gill Sans"/>
                <a:cs typeface="Gill Sans"/>
              </a:rPr>
              <a:t>Alon Goren</a:t>
            </a:r>
          </a:p>
          <a:p>
            <a:pPr algn="ctr" eaLnBrk="0" hangingPunct="0">
              <a:spcBef>
                <a:spcPct val="20000"/>
              </a:spcBef>
              <a:buClr>
                <a:srgbClr val="000099"/>
              </a:buClr>
            </a:pPr>
            <a:r>
              <a:rPr lang="en-US" sz="2400" dirty="0">
                <a:solidFill>
                  <a:prstClr val="black"/>
                </a:solidFill>
                <a:latin typeface="Gill Sans"/>
                <a:ea typeface="ＭＳ Ｐゴシック" charset="0"/>
                <a:cs typeface="Gill Sans"/>
              </a:rPr>
              <a:t>Assistant Professor</a:t>
            </a:r>
          </a:p>
          <a:p>
            <a:pPr algn="ctr" eaLnBrk="0" hangingPunct="0">
              <a:spcBef>
                <a:spcPct val="20000"/>
              </a:spcBef>
              <a:buClr>
                <a:srgbClr val="000099"/>
              </a:buClr>
            </a:pPr>
            <a:r>
              <a:rPr lang="en-US" sz="2400" dirty="0">
                <a:solidFill>
                  <a:prstClr val="black"/>
                </a:solidFill>
                <a:latin typeface="Gill Sans"/>
                <a:ea typeface="ＭＳ Ｐゴシック" charset="0"/>
                <a:cs typeface="Gill Sans"/>
              </a:rPr>
              <a:t>Department of Medicine</a:t>
            </a:r>
          </a:p>
        </p:txBody>
      </p:sp>
    </p:spTree>
    <p:extLst>
      <p:ext uri="{BB962C8B-B14F-4D97-AF65-F5344CB8AC3E}">
        <p14:creationId xmlns:p14="http://schemas.microsoft.com/office/powerpoint/2010/main" val="2503826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9"/>
    </mc:Choice>
    <mc:Fallback xmlns="">
      <p:transition xmlns:p14="http://schemas.microsoft.com/office/powerpoint/2010/main" spd="slow" advTm="683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648237"/>
            <a:ext cx="9144000" cy="999900"/>
          </a:xfrm>
        </p:spPr>
        <p:txBody>
          <a:bodyPr>
            <a:noAutofit/>
          </a:bodyPr>
          <a:lstStyle/>
          <a:p>
            <a:r>
              <a:rPr lang="hu-HU" sz="3600" dirty="0" err="1">
                <a:latin typeface="Gill Sans"/>
                <a:cs typeface="Gill Sans"/>
              </a:rPr>
              <a:t>Get</a:t>
            </a:r>
            <a:r>
              <a:rPr lang="hu-HU" sz="3600" dirty="0">
                <a:latin typeface="Gill Sans"/>
                <a:cs typeface="Gill Sans"/>
              </a:rPr>
              <a:t> an </a:t>
            </a:r>
            <a:r>
              <a:rPr lang="hu-HU" sz="3600" dirty="0" err="1">
                <a:latin typeface="Gill Sans"/>
                <a:cs typeface="Gill Sans"/>
              </a:rPr>
              <a:t>interactive</a:t>
            </a:r>
            <a:r>
              <a:rPr lang="hu-HU" sz="3600" dirty="0">
                <a:latin typeface="Gill Sans"/>
                <a:cs typeface="Gill Sans"/>
              </a:rPr>
              <a:t> </a:t>
            </a:r>
            <a:r>
              <a:rPr lang="hu-HU" sz="3600" dirty="0" err="1">
                <a:latin typeface="Gill Sans"/>
                <a:cs typeface="Gill Sans"/>
              </a:rPr>
              <a:t>node</a:t>
            </a:r>
            <a:r>
              <a:rPr lang="hu-HU" sz="3600" dirty="0">
                <a:latin typeface="Gill Sans"/>
                <a:cs typeface="Gill Sans"/>
              </a:rPr>
              <a:t>  </a:t>
            </a:r>
            <a:endParaRPr lang="en-US" sz="2400" dirty="0">
              <a:latin typeface="Gill Sans"/>
              <a:cs typeface="Gill San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02606" y="2161515"/>
            <a:ext cx="84413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Gill Sans MT" panose="020B0502020104020203" pitchFamily="34" charset="77"/>
              </a:rPr>
              <a:t>qsub</a:t>
            </a:r>
            <a:r>
              <a:rPr lang="en-US" sz="2400" dirty="0">
                <a:latin typeface="Gill Sans MT" panose="020B0502020104020203" pitchFamily="34" charset="77"/>
              </a:rPr>
              <a:t> -I -l nodes=1:ppn=8 -l </a:t>
            </a:r>
            <a:r>
              <a:rPr lang="en-US" sz="2400" dirty="0" err="1">
                <a:latin typeface="Gill Sans MT" panose="020B0502020104020203" pitchFamily="34" charset="77"/>
              </a:rPr>
              <a:t>walltime</a:t>
            </a:r>
            <a:r>
              <a:rPr lang="en-US" sz="2400" dirty="0">
                <a:latin typeface="Gill Sans MT" panose="020B0502020104020203" pitchFamily="34" charset="77"/>
              </a:rPr>
              <a:t>=4:00:00 -q hotel</a:t>
            </a:r>
          </a:p>
          <a:p>
            <a:endParaRPr lang="en-US" sz="2400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98092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/>
          <p:cNvSpPr txBox="1">
            <a:spLocks/>
          </p:cNvSpPr>
          <p:nvPr/>
        </p:nvSpPr>
        <p:spPr>
          <a:xfrm>
            <a:off x="0" y="86099"/>
            <a:ext cx="9144000" cy="71148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A98B7F-DA53-DB4F-910D-64B4F7E5AF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3886" y="6432752"/>
            <a:ext cx="535842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latin typeface="Gill Sans MT" panose="020B0502020104020203" pitchFamily="34" charset="77"/>
              </a:rPr>
              <a:t>Skene, </a:t>
            </a:r>
            <a:r>
              <a:rPr lang="en-US" sz="1400" dirty="0" err="1">
                <a:latin typeface="Gill Sans MT" panose="020B0502020104020203" pitchFamily="34" charset="77"/>
              </a:rPr>
              <a:t>Henikoff</a:t>
            </a:r>
            <a:r>
              <a:rPr lang="en-US" sz="1400" dirty="0">
                <a:latin typeface="Gill Sans MT" panose="020B0502020104020203" pitchFamily="34" charset="77"/>
              </a:rPr>
              <a:t> &amp; </a:t>
            </a:r>
            <a:r>
              <a:rPr lang="en-US" sz="1400" dirty="0" err="1">
                <a:latin typeface="Gill Sans MT" panose="020B0502020104020203" pitchFamily="34" charset="77"/>
              </a:rPr>
              <a:t>Henikoff</a:t>
            </a:r>
            <a:r>
              <a:rPr lang="en-US" sz="1400" dirty="0">
                <a:latin typeface="Gill Sans MT" panose="020B0502020104020203" pitchFamily="34" charset="77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Gill Sans"/>
                <a:cs typeface="Gill Sans"/>
              </a:rPr>
              <a:t>Nature Protocols </a:t>
            </a:r>
            <a:r>
              <a:rPr lang="en-US" sz="1400" dirty="0">
                <a:solidFill>
                  <a:srgbClr val="000000"/>
                </a:solidFill>
                <a:latin typeface="Gill Sans"/>
                <a:cs typeface="Gill Sans"/>
              </a:rPr>
              <a:t>2018</a:t>
            </a:r>
            <a:endParaRPr lang="en-US" sz="1400" dirty="0">
              <a:latin typeface="Gill Sans"/>
              <a:cs typeface="Gill San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92B0A5-1965-4C4C-B8A5-BB3233E22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9300" y="949979"/>
            <a:ext cx="4502519" cy="5531533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64A44FFF-A944-E045-9DE1-A30C4F401E56}"/>
              </a:ext>
            </a:extLst>
          </p:cNvPr>
          <p:cNvSpPr txBox="1">
            <a:spLocks/>
          </p:cNvSpPr>
          <p:nvPr/>
        </p:nvSpPr>
        <p:spPr>
          <a:xfrm>
            <a:off x="0" y="238499"/>
            <a:ext cx="9144000" cy="71148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Gill Sans MT" panose="020B0502020104020203" pitchFamily="34" charset="77"/>
                <a:cs typeface="Gill Sans"/>
              </a:rPr>
              <a:t>CUT&amp;RUN</a:t>
            </a:r>
            <a:endParaRPr lang="en-US" sz="2000" dirty="0">
              <a:latin typeface="Gill Sans MT" panose="020B0502020104020203" pitchFamily="34" charset="77"/>
              <a:cs typeface="Gill Sans"/>
            </a:endParaRPr>
          </a:p>
          <a:p>
            <a:r>
              <a:rPr lang="en-US" sz="2000" dirty="0">
                <a:latin typeface="Gill Sans MT" panose="020B0502020104020203" pitchFamily="34" charset="77"/>
              </a:rPr>
              <a:t>(Cleavage under targets and release using nuclease) </a:t>
            </a:r>
          </a:p>
          <a:p>
            <a:endParaRPr lang="en-US" sz="2400" dirty="0">
              <a:latin typeface="Gill Sans MT" panose="020B0502020104020203" pitchFamily="34" charset="77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1875696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648237"/>
            <a:ext cx="9144000" cy="999900"/>
          </a:xfrm>
        </p:spPr>
        <p:txBody>
          <a:bodyPr>
            <a:noAutofit/>
          </a:bodyPr>
          <a:lstStyle/>
          <a:p>
            <a:r>
              <a:rPr lang="hu-HU" sz="3600" dirty="0">
                <a:latin typeface="Gill Sans"/>
                <a:cs typeface="Gill Sans"/>
              </a:rPr>
              <a:t>Major HMs:</a:t>
            </a:r>
            <a:br>
              <a:rPr lang="hu-HU" sz="3600" dirty="0">
                <a:latin typeface="Gill Sans"/>
                <a:cs typeface="Gill Sans"/>
              </a:rPr>
            </a:br>
            <a:br>
              <a:rPr lang="hu-HU" sz="3600" dirty="0">
                <a:latin typeface="Gill Sans"/>
                <a:cs typeface="Gill Sans"/>
              </a:rPr>
            </a:br>
            <a:endParaRPr lang="en-US" sz="2400" dirty="0">
              <a:latin typeface="Gill Sans"/>
              <a:cs typeface="Gill San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02606" y="2161515"/>
            <a:ext cx="844139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hu-HU" sz="2400" dirty="0">
                <a:latin typeface="Gill Sans"/>
                <a:cs typeface="Gill Sans"/>
              </a:rPr>
              <a:t>H3K4me1   – Enhancers (active/poised)</a:t>
            </a:r>
          </a:p>
          <a:p>
            <a:pPr marL="342900" indent="-342900">
              <a:buFont typeface="Arial"/>
              <a:buChar char="•"/>
            </a:pPr>
            <a:r>
              <a:rPr lang="hu-HU" sz="2400" dirty="0">
                <a:latin typeface="Gill Sans"/>
                <a:cs typeface="Gill Sans"/>
              </a:rPr>
              <a:t>H3K4me2   – Promoters &amp; Enhancers (active/poised)</a:t>
            </a:r>
          </a:p>
          <a:p>
            <a:pPr marL="342900" indent="-342900">
              <a:buFont typeface="Arial"/>
              <a:buChar char="•"/>
            </a:pPr>
            <a:r>
              <a:rPr lang="hu-HU" sz="2400" dirty="0">
                <a:latin typeface="Gill Sans"/>
                <a:cs typeface="Gill Sans"/>
              </a:rPr>
              <a:t>H3K4me3   – Promoters (active) </a:t>
            </a:r>
          </a:p>
          <a:p>
            <a:pPr marL="342900" indent="-342900">
              <a:buFont typeface="Arial"/>
              <a:buChar char="•"/>
            </a:pPr>
            <a:r>
              <a:rPr lang="hu-HU" sz="2400" dirty="0">
                <a:latin typeface="Gill Sans"/>
                <a:cs typeface="Gill Sans"/>
              </a:rPr>
              <a:t>H3K9me3   – Heterochromatin</a:t>
            </a:r>
          </a:p>
          <a:p>
            <a:pPr marL="342900" indent="-342900">
              <a:buFont typeface="Arial"/>
              <a:buChar char="•"/>
            </a:pPr>
            <a:r>
              <a:rPr lang="hu-HU" sz="2400" dirty="0">
                <a:latin typeface="Gill Sans"/>
                <a:cs typeface="Gill Sans"/>
              </a:rPr>
              <a:t>H3K27ac    – Promoters &amp; Enhancers (active/poised)</a:t>
            </a:r>
          </a:p>
          <a:p>
            <a:pPr marL="342900" indent="-342900">
              <a:buFont typeface="Arial"/>
              <a:buChar char="•"/>
            </a:pPr>
            <a:r>
              <a:rPr lang="hu-HU" sz="2400" dirty="0">
                <a:latin typeface="Gill Sans"/>
                <a:cs typeface="Gill Sans"/>
              </a:rPr>
              <a:t>H3K27me3  – Promoters (active/poised)</a:t>
            </a:r>
          </a:p>
          <a:p>
            <a:pPr marL="342900" indent="-342900">
              <a:buFont typeface="Arial"/>
              <a:buChar char="•"/>
            </a:pPr>
            <a:r>
              <a:rPr lang="hu-HU" sz="2400" dirty="0">
                <a:latin typeface="Gill Sans"/>
                <a:cs typeface="Gill Sans"/>
              </a:rPr>
              <a:t>H3K36me3  – transcribed genes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2607743" y="2001371"/>
            <a:ext cx="5431678" cy="328292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181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377400" y="6513987"/>
            <a:ext cx="535842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400" dirty="0">
                <a:latin typeface="Gill Sans"/>
                <a:cs typeface="Gill Sans"/>
              </a:rPr>
              <a:t>Zhou, Goren &amp; Bernstein</a:t>
            </a:r>
            <a:r>
              <a:rPr lang="en-US" sz="140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Gill Sans"/>
                <a:cs typeface="Gill Sans"/>
              </a:rPr>
              <a:t>Nature Reviews Genetics </a:t>
            </a:r>
            <a:r>
              <a:rPr lang="en-US" sz="1400" dirty="0">
                <a:solidFill>
                  <a:srgbClr val="000000"/>
                </a:solidFill>
                <a:latin typeface="Gill Sans"/>
                <a:cs typeface="Gill Sans"/>
              </a:rPr>
              <a:t>2010</a:t>
            </a:r>
            <a:endParaRPr lang="en-US" sz="1400" dirty="0">
              <a:latin typeface="Gill Sans"/>
              <a:cs typeface="Gill Sans"/>
            </a:endParaRPr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86099"/>
            <a:ext cx="9144000" cy="71148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Gill Sans"/>
                <a:cs typeface="Gill Sans"/>
              </a:rPr>
              <a:t>Histone modifications demarcate functional elements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3096"/>
          <a:stretch/>
        </p:blipFill>
        <p:spPr>
          <a:xfrm>
            <a:off x="0" y="862028"/>
            <a:ext cx="8779186" cy="515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981964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101603</TotalTime>
  <Words>128</Words>
  <Application>Microsoft Macintosh PowerPoint</Application>
  <PresentationFormat>On-screen Show (4:3)</PresentationFormat>
  <Paragraphs>22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ＭＳ Ｐゴシック</vt:lpstr>
      <vt:lpstr>Arial</vt:lpstr>
      <vt:lpstr>Calibri</vt:lpstr>
      <vt:lpstr>Gill Sans</vt:lpstr>
      <vt:lpstr>Gill Sans MT</vt:lpstr>
      <vt:lpstr>Wingdings</vt:lpstr>
      <vt:lpstr>Office Theme</vt:lpstr>
      <vt:lpstr>PowerPoint Presentation</vt:lpstr>
      <vt:lpstr>Get an interactive node  </vt:lpstr>
      <vt:lpstr>PowerPoint Presentation</vt:lpstr>
      <vt:lpstr>Major HMs:  </vt:lpstr>
      <vt:lpstr>PowerPoint Presentation</vt:lpstr>
    </vt:vector>
  </TitlesOfParts>
  <Company>Broad Institute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Alon Goren</dc:creator>
  <cp:lastModifiedBy>Alon Goren</cp:lastModifiedBy>
  <cp:revision>667</cp:revision>
  <cp:lastPrinted>2013-05-16T14:52:24Z</cp:lastPrinted>
  <dcterms:created xsi:type="dcterms:W3CDTF">2013-03-27T15:02:07Z</dcterms:created>
  <dcterms:modified xsi:type="dcterms:W3CDTF">2020-02-09T22:31:53Z</dcterms:modified>
</cp:coreProperties>
</file>